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481" r:id="rId4"/>
    <p:sldId id="393" r:id="rId5"/>
    <p:sldId id="365" r:id="rId6"/>
    <p:sldId id="282" r:id="rId7"/>
    <p:sldId id="472" r:id="rId8"/>
    <p:sldId id="283" r:id="rId9"/>
    <p:sldId id="473" r:id="rId10"/>
    <p:sldId id="284" r:id="rId11"/>
    <p:sldId id="285" r:id="rId12"/>
    <p:sldId id="286" r:id="rId13"/>
    <p:sldId id="474" r:id="rId14"/>
    <p:sldId id="287" r:id="rId15"/>
    <p:sldId id="288" r:id="rId16"/>
    <p:sldId id="290" r:id="rId17"/>
    <p:sldId id="416" r:id="rId18"/>
    <p:sldId id="293" r:id="rId19"/>
    <p:sldId id="294" r:id="rId20"/>
    <p:sldId id="295" r:id="rId21"/>
    <p:sldId id="419" r:id="rId22"/>
    <p:sldId id="475" r:id="rId23"/>
    <p:sldId id="424" r:id="rId24"/>
    <p:sldId id="302" r:id="rId25"/>
    <p:sldId id="483" r:id="rId26"/>
    <p:sldId id="484" r:id="rId27"/>
    <p:sldId id="485" r:id="rId28"/>
    <p:sldId id="4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B8973-025D-1B5E-8E52-306244527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CFA896-91C7-259F-9094-9C6A368BC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57E59-2E7E-9485-B44D-4C0434808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6B05-75C8-4CC2-B584-EF8664B88022}" type="datetimeFigureOut">
              <a:rPr lang="en-IN" smtClean="0"/>
              <a:t>19-04-2023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6F6BD-366C-04B0-A6C8-7A66BD567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F34CD-E967-F241-98A0-A80FF92C9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3E83-4D90-4529-AE58-2EAD2A1842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284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B2DB8-B378-93FC-2986-B99CAB283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BA00DD-DE14-553A-E006-8C18135E0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4F7D7-9407-B61F-0D5B-5FD3F2FCD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6B05-75C8-4CC2-B584-EF8664B88022}" type="datetimeFigureOut">
              <a:rPr lang="en-IN" smtClean="0"/>
              <a:t>19-04-2023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19516-FA1B-3EA0-86F5-9CF9CB39B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95FD6-ADD1-0A5C-55B1-6EF9F6F40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3E83-4D90-4529-AE58-2EAD2A1842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698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9BA15F-4DA8-BDE4-7BD3-723F0E179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EEEA5D-6AD1-493A-E667-1A6FCD134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AFE77-253A-CA5B-F794-3A8C3027D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6B05-75C8-4CC2-B584-EF8664B88022}" type="datetimeFigureOut">
              <a:rPr lang="en-IN" smtClean="0"/>
              <a:t>19-04-2023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69CDE-D200-D2D7-F533-25F2C3595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716E1-3B28-56F2-72B0-DA64D6EBE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3E83-4D90-4529-AE58-2EAD2A1842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4312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6640-89A4-69A3-6E0C-B2415AE7B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91F096-3B96-FE7C-7D49-6FE49D345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32738-A4EC-0047-1F8D-AAF74332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2A912-0E1F-B634-D6D3-1EC5E490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8DEA0-D0DF-25BB-DFCB-DF149644C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0E0C5-16CD-4162-9127-2EFA57FCDA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003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617CA-A56D-057D-32C9-2624476D6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0E10C-8B73-37C7-E8B1-707F6F99A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45F91-6119-7D0A-226E-08D803470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D327C-B996-F01D-38D5-3EFA50A6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9129B-C2B1-5B60-B6E9-1BCF89ABC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BBC3C-E7E4-4B01-96DB-6782AE058B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777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94AA7-879C-CF1D-2A8C-CDCBEC827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68F6C-6DF6-4D18-880F-A615B733B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8716B-E154-B808-EDDB-113D5CEE8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F76D4-F62A-711F-DBAD-289A589AE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834EF-D0EA-6E50-AEA3-663E8362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0F999-C6AA-4E4D-931F-1EC69F97B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785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E9553-9943-7F1C-CE82-E41AC7B5E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76E64-5DEB-789D-5F75-9B16CE732D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C9CB1C-3897-1CBA-A0E7-CB28ED91C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F5413-6E41-8670-89AF-B0A85CC43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1C940-CE1E-D554-1197-5612B3BB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22B972-DB1A-50B1-3A9F-7D9E07273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AB08D-0DEA-43A0-9C87-37B8FF2B72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485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A0C63-EADB-F511-72D8-0907A9554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E83EC-9CE7-E788-5E23-103D0226D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F2EC9-5169-67E4-7547-304B0D29A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8000F9-56C9-CDC4-D6F8-67F519452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C589E-C6BB-B4B6-51D6-4E46845726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677DDD-1EBB-A0EB-693D-4E712FA07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B43534-B4D1-4DD6-7E58-DD39AF6B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9F98F-6C8E-9C95-531E-599F8F9F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0C844-5A63-4CE6-AA98-C792B01196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328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2F2D0-2AF9-8474-EE54-FC80D62C8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9768B1-73B8-EA83-8ACB-03794C4AB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88151-EF94-872B-45E0-E3E56150E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9CF526-E7DA-A99C-CBF4-A7E975F30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7B483-6248-4E1E-94DD-42C7491B45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986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63743A-770A-1945-3D42-432F14DC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19F112-855C-8CB9-7B31-C324F342B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F899F-8D4A-68E4-7898-B570813CD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4765B-E20E-4B10-9224-232272B70F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104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3C77C-85F9-6019-F754-03680CB1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A4C52-F475-4579-5F4A-7B329D62A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6F8BD-7028-03F2-93D0-5365AAB92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C8F03-B944-3698-7425-C1827218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877A0-5228-D059-8690-920469D6C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244D3-B89B-0DA7-FAB3-CD92A12FF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B4D87-1EFF-42D9-9B3E-23E5D8E3B0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804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22E97-0A26-8C6E-E229-CA751CD74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91E50-01D3-02DE-3758-FB5F69F04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42892-9B66-6600-6481-94D32B857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6B05-75C8-4CC2-B584-EF8664B88022}" type="datetimeFigureOut">
              <a:rPr lang="en-IN" smtClean="0"/>
              <a:t>19-04-2023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924EE-5357-BD35-8F29-9EA34FA36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A0D89-3F5F-BAF1-25C5-2FB9B676D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3E83-4D90-4529-AE58-2EAD2A1842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7140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98E1E-142D-A9A0-6537-6E2714EE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A3E25C-34D8-7DF7-83C2-D6084DDB55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C449D-6FF0-3538-F812-6C6B7C9D5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B2E08-4945-64D1-DFDA-C1484E0EE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FA1CE-6861-055C-0A09-58E0975A1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A7BC3-EA82-BCA2-A063-E0EEC4ED2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0DA2E-2F85-45F4-BFCF-F14C48197A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497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D3A98-AD8E-FBF2-4647-47A69CFF1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EFD731-735A-DDFE-00C5-11512F835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3C8EE-5662-1F31-2CD1-A999F4FFC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D511C-25C6-6D4F-C190-319353BE1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E7F09-398F-D70B-04CD-220CCD5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43952-5EF5-4E35-B2FD-AD8F193EC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868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2DDE26-5AF0-346B-C365-487F237FFA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700F64-869A-035D-61EA-0FE8FF015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A35DB-50F6-F655-391B-8631C4F6E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34B05-009E-AE3D-9CF0-EF78A022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212C0-3C45-3E11-F5B7-D7CB05C9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5A162-8640-4B2E-9DB7-8C383771D7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63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FA031-0DE9-2DC1-2DB7-B1876EDEF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DA6D4-7E51-7D63-997E-FDCE6434D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7B9DC-58D5-73D8-44E7-FCB070019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6B05-75C8-4CC2-B584-EF8664B88022}" type="datetimeFigureOut">
              <a:rPr lang="en-IN" smtClean="0"/>
              <a:t>19-04-2023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685FC-13BA-C9B6-490A-28C7FD3F8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61DFB-0B84-D2AD-4AB1-A472D369C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3E83-4D90-4529-AE58-2EAD2A1842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930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D44E6-B6B4-4972-9E94-6796AA835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4C878-96AE-5C41-877D-CC9D2C2B7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2A6A3-5FEC-8BAC-92D4-BFAE36361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F9FA4-435D-0894-FB7F-CA3CB5917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6B05-75C8-4CC2-B584-EF8664B88022}" type="datetimeFigureOut">
              <a:rPr lang="en-IN" smtClean="0"/>
              <a:t>19-04-2023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81FD2-1238-3194-E45B-52FCD93B0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BCCEE-714F-68B4-C861-BD1AE3907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3E83-4D90-4529-AE58-2EAD2A1842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245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8C49-1CF3-0CF2-C9DC-0B346A10B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DC0BD-9181-A082-026D-6725A2D4D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DEDCA-FF61-61D2-E098-9DC71C181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C37961-D4C2-01AF-F02E-E0FAF9F80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AB93C-1F4C-EC73-8F0F-D19DE4890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1151C6-45C5-ABBB-B03E-43E073E88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6B05-75C8-4CC2-B584-EF8664B88022}" type="datetimeFigureOut">
              <a:rPr lang="en-IN" smtClean="0"/>
              <a:t>19-04-2023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D2BA8B-4BB5-D7E4-C8C0-1CAFA647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708FDD-89F5-B726-2A48-09994100E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3E83-4D90-4529-AE58-2EAD2A1842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354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F1560-E329-70F7-91EE-58C820984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C716C1-0978-2D65-472D-436A9B18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6B05-75C8-4CC2-B584-EF8664B88022}" type="datetimeFigureOut">
              <a:rPr lang="en-IN" smtClean="0"/>
              <a:t>19-04-2023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C6A49-A3D6-11BB-DF9E-1D72849FD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3F87B-7C79-A554-0BE9-DB895FD0C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3E83-4D90-4529-AE58-2EAD2A1842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370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ECE011-5BD4-8EFF-CD3D-8D7327F50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6B05-75C8-4CC2-B584-EF8664B88022}" type="datetimeFigureOut">
              <a:rPr lang="en-IN" smtClean="0"/>
              <a:t>19-04-2023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B12DBB-5488-16F0-62F4-AD2869A09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B5125-CD28-FA6D-6D4B-8A76148EF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3E83-4D90-4529-AE58-2EAD2A1842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954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352F8-D2D6-BA39-28C1-3C5816FD2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97EC8-E716-CFB5-5FDF-CFED20E10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FF1221-528D-31DB-A578-019FDEFEF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1742AE-60BC-D42D-6151-B1D70A61E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6B05-75C8-4CC2-B584-EF8664B88022}" type="datetimeFigureOut">
              <a:rPr lang="en-IN" smtClean="0"/>
              <a:t>19-04-2023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0983F4-7A57-1F1A-0006-5321063D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34C93-3E83-0EAB-2684-8F088E098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3E83-4D90-4529-AE58-2EAD2A1842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2584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4E68-AE97-09C3-7388-96E6C7192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E5E32-608F-8148-DF75-9AB14FC59C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BB499-107D-69BF-949E-7CA87CAE1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B52C7-4DCF-2BBA-6B77-1B1941014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6B05-75C8-4CC2-B584-EF8664B88022}" type="datetimeFigureOut">
              <a:rPr lang="en-IN" smtClean="0"/>
              <a:t>19-04-2023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A3139-EED1-A47D-B46E-F474D412B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AD8E2-DED6-0FA0-AB06-CC946C41B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3E83-4D90-4529-AE58-2EAD2A1842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600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90BD0F-97AD-F61C-0D41-F9031ECED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26512-2020-415E-5C33-8A7B59ED1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1E3CF-92D5-9D88-101C-142ACD3123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36B05-75C8-4CC2-B584-EF8664B88022}" type="datetimeFigureOut">
              <a:rPr lang="en-IN" smtClean="0"/>
              <a:t>19-04-2023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66229-B8D9-00B3-807A-88E5DEB92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325CC-C2D3-70EC-24BE-22CEE73A4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A3E83-4D90-4529-AE58-2EAD2A1842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078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8A3AE7-50DC-7858-10E1-651779A194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FC81DAD-CFD1-C277-A3B0-43F9756DE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5A12B18-7016-A613-B176-6B435A192E7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48990ED-CB73-3198-AE7B-EA6AA2FFE1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72ECC11-9483-1556-57A9-619D7079DE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182A93-834F-4DF2-B495-BF5AB21974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25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608A3-6B87-DE3D-A44D-906F458710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FB20B-5BBE-0431-F0C5-E56075A358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6168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B3DEE2DE-BF65-4163-7E19-18C566715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9600"/>
            <a:ext cx="8001000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AMMETER :- The current passed is of 10ma / tooth area for 12 hrs. It should not exceed 50ma.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Plating tank – glass or hard rubber with well fitting cover to prevent evaporation. 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8E7DFB0A-2D61-9C2B-AD6F-F51BBAF9A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8601"/>
            <a:ext cx="8382000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PROCEDURE : 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99FF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Copper plating : 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 The surface of the impression is rendered conductive by coating it with fine particles of copper  or graphite.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The coated impression is made the cathode (negative electrode) of a plating bath, with an anode (positive electrode) of copper.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4821F69D-2B1B-D7B4-4BCF-73933D52E8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819400"/>
            <a:ext cx="7772400" cy="1143000"/>
          </a:xfrm>
        </p:spPr>
        <p:txBody>
          <a:bodyPr/>
          <a:lstStyle/>
          <a:p>
            <a:pPr marL="838200" indent="-838200" algn="just"/>
            <a:r>
              <a:rPr lang="en-US" altLang="en-US" sz="3600">
                <a:solidFill>
                  <a:schemeClr val="bg1"/>
                </a:solidFill>
              </a:rPr>
              <a:t>       *  The electrolyte is an acid solution of copper sulfate (about 250g/l. </a:t>
            </a:r>
            <a:br>
              <a:rPr lang="en-US" altLang="en-US" sz="3600">
                <a:solidFill>
                  <a:schemeClr val="bg1"/>
                </a:solidFill>
              </a:rPr>
            </a:br>
            <a:br>
              <a:rPr lang="en-US" altLang="en-US" sz="3600">
                <a:solidFill>
                  <a:schemeClr val="bg1"/>
                </a:solidFill>
              </a:rPr>
            </a:br>
            <a:r>
              <a:rPr lang="en-US" altLang="en-US" sz="3600">
                <a:solidFill>
                  <a:schemeClr val="bg1"/>
                </a:solidFill>
              </a:rPr>
              <a:t>*  A current is passed, causing slow dissolution of the anode and movement of copper ions from anode to cathode, so plating the impression. </a:t>
            </a:r>
            <a:br>
              <a:rPr lang="en-US" altLang="en-US" sz="3600">
                <a:solidFill>
                  <a:schemeClr val="bg1"/>
                </a:solidFill>
              </a:rPr>
            </a:br>
            <a:endParaRPr lang="en-US" alt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078773AE-ABFA-FB3A-E412-B3C571BDB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22288"/>
            <a:ext cx="8382000" cy="671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Dental stone is then cast into the plated impression.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technique is often not considered suitable for the elastomeric materials.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Silver plating :      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Polysulfide and silicone impression materials can be silver plated by the same general technique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except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impression is coated with silver or graphite powder.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anode is silver.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electrolyte is an alkaline solution of silver cyanide 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84A4BBE8-5C41-CF91-8870-93A0EBB95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608014"/>
            <a:ext cx="7924800" cy="56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Problems in metal-forming :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Due to 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A386F54-6D06-8B8E-B0A7-80BEFDFE5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3505200"/>
            <a:ext cx="69516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57E41551-9D4C-56C6-CA60-F632B1DFF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339" y="1598613"/>
            <a:ext cx="2943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Faulty conduction</a:t>
            </a:r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7A5DEA65-91E8-C035-AC98-A9EA70827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2527301"/>
            <a:ext cx="3081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Exhausted solution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9CF72663-992F-350A-203D-2A2053A1C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1238" y="3503613"/>
            <a:ext cx="44005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Over concentrated solution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b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2847F2CE-B4CA-2F94-987A-D7EC79BD8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4189414"/>
            <a:ext cx="3621088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Metal anode too small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Friable metal deposit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718CDBBF-8822-DE9B-B66B-FE6724FFC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838200"/>
            <a:ext cx="8610600" cy="500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POLYMERIC MATERIALS : 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99FF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Auto-polymerising acrylic :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Although self-cure acrylic polymers are often recommended for use as die materials, </a:t>
            </a: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CCC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Disadvantages.</a:t>
            </a: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The monomer reacts with all except silicone impression materials. </a:t>
            </a: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The heat of reaction distorts thermoplastic materials. </a:t>
            </a: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There is a large percentage of monomer and the resultant volumetric contraction makes the material unsuitable as a die material.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1026">
            <a:extLst>
              <a:ext uri="{FF2B5EF4-FFF2-40B4-BE49-F238E27FC236}">
                <a16:creationId xmlns:a16="http://schemas.microsoft.com/office/drawing/2014/main" id="{A07F4363-E132-DA85-5999-88F0C3A61A6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-76200"/>
            <a:ext cx="8229600" cy="3276600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99FF33"/>
                </a:solidFill>
              </a:rPr>
              <a:t>FILLED POLYMERIC MATERIALS  (EG. EPOXY RESINS, POLYESTERS AND EPIMINES)</a:t>
            </a:r>
            <a:br>
              <a:rPr lang="en-US" altLang="en-US" sz="3200" b="1">
                <a:solidFill>
                  <a:srgbClr val="99FF33"/>
                </a:solidFill>
              </a:rPr>
            </a:br>
            <a:br>
              <a:rPr lang="en-US" altLang="en-US" sz="3200" b="1">
                <a:solidFill>
                  <a:srgbClr val="99FF33"/>
                </a:solidFill>
              </a:rPr>
            </a:br>
            <a:r>
              <a:rPr lang="en-US" altLang="en-US" sz="3200" b="1">
                <a:solidFill>
                  <a:srgbClr val="66FFFF"/>
                </a:solidFill>
              </a:rPr>
              <a:t>Presentation : </a:t>
            </a:r>
            <a:r>
              <a:rPr lang="en-US" altLang="en-US" sz="3200">
                <a:solidFill>
                  <a:schemeClr val="bg1"/>
                </a:solidFill>
                <a:cs typeface="Times New Roman" panose="02020603050405020304" pitchFamily="18" charset="0"/>
              </a:rPr>
              <a:t>Some combination of liquids, pastes and powders. </a:t>
            </a:r>
            <a:endParaRPr lang="en-US" altLang="en-US" sz="3200" b="1">
              <a:solidFill>
                <a:schemeClr val="bg1"/>
              </a:solidFill>
            </a:endParaRPr>
          </a:p>
        </p:txBody>
      </p:sp>
      <p:sp>
        <p:nvSpPr>
          <p:cNvPr id="168963" name="Rectangle 1027">
            <a:extLst>
              <a:ext uri="{FF2B5EF4-FFF2-40B4-BE49-F238E27FC236}">
                <a16:creationId xmlns:a16="http://schemas.microsoft.com/office/drawing/2014/main" id="{4BBEB3AD-E645-D2CC-1EF6-55C859021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888" y="3276600"/>
            <a:ext cx="8189912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Recently fast-setting epoxy materials have been supplied in automixing systems similar to those for automixing addition silicones.</a:t>
            </a:r>
          </a:p>
        </p:txBody>
      </p:sp>
      <p:sp>
        <p:nvSpPr>
          <p:cNvPr id="168964" name="Rectangle 1028">
            <a:extLst>
              <a:ext uri="{FF2B5EF4-FFF2-40B4-BE49-F238E27FC236}">
                <a16:creationId xmlns:a16="http://schemas.microsoft.com/office/drawing/2014/main" id="{01D1D05C-4FC0-68F3-3D3B-E126F3287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800601"/>
            <a:ext cx="838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Common brands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: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Diemet; goldex; impredur; polyroqq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77B18AA5-3182-F58D-0A4E-FC5C50DE5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23825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DIE MATERIALS 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99FF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43130" name="Group 122">
            <a:extLst>
              <a:ext uri="{FF2B5EF4-FFF2-40B4-BE49-F238E27FC236}">
                <a16:creationId xmlns:a16="http://schemas.microsoft.com/office/drawing/2014/main" id="{1EB4A0DF-292D-A7E5-00C0-1E2CE3ECF636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609601"/>
          <a:ext cx="8847138" cy="5300663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125803163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69350317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1029494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158112010"/>
                    </a:ext>
                  </a:extLst>
                </a:gridCol>
                <a:gridCol w="1684338">
                  <a:extLst>
                    <a:ext uri="{9D8B030D-6E8A-4147-A177-3AD203B41FA5}">
                      <a16:colId xmlns:a16="http://schemas.microsoft.com/office/drawing/2014/main" val="3845526962"/>
                    </a:ext>
                  </a:extLst>
                </a:gridCol>
              </a:tblGrid>
              <a:tr h="760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Advantages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Disadvantages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Recommended 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Precautions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2273148"/>
                  </a:ext>
                </a:extLst>
              </a:tr>
              <a:tr h="2439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ADA type IV stone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1)Dimensional accuracy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2)Straight forward technique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3)Low cost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4)Straight forward-in-office procedure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1)Will be damaged if not handled carefully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2)Lower abrasion resistance 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situations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1)Accurate proportioning essential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Vacuum mix recommended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057384"/>
                  </a:ext>
                </a:extLst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ADA type V stone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Straight forward technique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Low cost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Straight forward in-office procedure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Harder than type IV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Increased expansion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situations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1)Accurate proportioning essential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2)Vacuum mix recommended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459975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117" name="Group 85">
            <a:extLst>
              <a:ext uri="{FF2B5EF4-FFF2-40B4-BE49-F238E27FC236}">
                <a16:creationId xmlns:a16="http://schemas.microsoft.com/office/drawing/2014/main" id="{DA1247F5-70DC-8464-3C53-5F9B849E7E04}"/>
              </a:ext>
            </a:extLst>
          </p:cNvPr>
          <p:cNvGraphicFramePr>
            <a:graphicFrameLocks noGrp="1"/>
          </p:cNvGraphicFramePr>
          <p:nvPr/>
        </p:nvGraphicFramePr>
        <p:xfrm>
          <a:off x="1657350" y="609601"/>
          <a:ext cx="8847138" cy="5808663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633665384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32698314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28552517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41607716"/>
                    </a:ext>
                  </a:extLst>
                </a:gridCol>
                <a:gridCol w="1512888">
                  <a:extLst>
                    <a:ext uri="{9D8B030D-6E8A-4147-A177-3AD203B41FA5}">
                      <a16:colId xmlns:a16="http://schemas.microsoft.com/office/drawing/2014/main" val="4131710717"/>
                    </a:ext>
                  </a:extLst>
                </a:gridCol>
              </a:tblGrid>
              <a:tr h="760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Advantages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Disadvantages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Recommended 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Precautions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296442"/>
                  </a:ext>
                </a:extLst>
              </a:tr>
              <a:tr h="1912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Epoxy resin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High strength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Good abrasion resistance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Polymerization shrinkage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Time consuming complex procedure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Complete ceramic crowns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compatible with polysulfide and hydrocolloid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7901380"/>
                  </a:ext>
                </a:extLst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Electroplating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High strength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Good abrasion resistance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Time consuming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Special equipment needed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Complete ceramic crowns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Silver uses toxic cyanide. Incompatible with many impression materials.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58287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4108574C-2EE5-5BE8-B70B-881A9FB5C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463" y="311150"/>
            <a:ext cx="88392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“Study of the physical properties of type IV gypsum, resin-containing and epoxy die materials .”  	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                                                   JPD 2000 Apr; 83 (4): 466-73.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 gypsum products expanded, whereas the epoxy resin material contracted during setting.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epoxy resin exhibited much better detail reproduction, abrasion resistance and transverse strength than the gypsum materials.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45229" y="1314453"/>
            <a:ext cx="6945086" cy="8273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3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57401" y="2816679"/>
          <a:ext cx="7674428" cy="1438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499">
                  <a:extLst>
                    <a:ext uri="{9D8B030D-6E8A-4147-A177-3AD203B41FA5}">
                      <a16:colId xmlns:a16="http://schemas.microsoft.com/office/drawing/2014/main" val="946123654"/>
                    </a:ext>
                  </a:extLst>
                </a:gridCol>
                <a:gridCol w="3344427">
                  <a:extLst>
                    <a:ext uri="{9D8B030D-6E8A-4147-A177-3AD203B41FA5}">
                      <a16:colId xmlns:a16="http://schemas.microsoft.com/office/drawing/2014/main" val="2411658997"/>
                    </a:ext>
                  </a:extLst>
                </a:gridCol>
                <a:gridCol w="2304502">
                  <a:extLst>
                    <a:ext uri="{9D8B030D-6E8A-4147-A177-3AD203B41FA5}">
                      <a16:colId xmlns:a16="http://schemas.microsoft.com/office/drawing/2014/main" val="3411213719"/>
                    </a:ext>
                  </a:extLst>
                </a:gridCol>
              </a:tblGrid>
              <a:tr h="340874">
                <a:tc>
                  <a:txBody>
                    <a:bodyPr/>
                    <a:lstStyle/>
                    <a:p>
                      <a:r>
                        <a:rPr lang="en-US" sz="1400" dirty="0"/>
                        <a:t>Core areas*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Domain</a:t>
                      </a:r>
                      <a:r>
                        <a:rPr lang="en-US" sz="1400" baseline="0" dirty="0"/>
                        <a:t> **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Category #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68424398"/>
                  </a:ext>
                </a:extLst>
              </a:tr>
              <a:tr h="340874">
                <a:tc>
                  <a:txBody>
                    <a:bodyPr/>
                    <a:lstStyle/>
                    <a:p>
                      <a:r>
                        <a:rPr lang="en-US" dirty="0"/>
                        <a:t>Introduction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Cognitive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572506"/>
                  </a:ext>
                </a:extLst>
              </a:tr>
              <a:tr h="340874">
                <a:tc>
                  <a:txBody>
                    <a:bodyPr/>
                    <a:lstStyle/>
                    <a:p>
                      <a:r>
                        <a:rPr lang="en-US" dirty="0"/>
                        <a:t>Method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Psychomotor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know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924706"/>
                  </a:ext>
                </a:extLst>
              </a:tr>
              <a:tr h="340874">
                <a:tc>
                  <a:txBody>
                    <a:bodyPr/>
                    <a:lstStyle/>
                    <a:p>
                      <a:r>
                        <a:rPr lang="en-US" dirty="0"/>
                        <a:t>Armamentarium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Cognitive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29749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66257" y="4414708"/>
            <a:ext cx="6215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*Subtopic of importance</a:t>
            </a:r>
          </a:p>
          <a:p>
            <a:pPr marL="214313" marR="0" lvl="0" indent="-214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**  Cognitive, Psychomotor   or Affective </a:t>
            </a:r>
          </a:p>
          <a:p>
            <a:pPr marL="214313" marR="0" lvl="0" indent="-214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# Must know , Nice to know  &amp; Desire to know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 Table to be prepared as per the above format )</a:t>
            </a:r>
          </a:p>
        </p:txBody>
      </p:sp>
      <p:sp>
        <p:nvSpPr>
          <p:cNvPr id="4" name="Rectangle 3"/>
          <p:cNvSpPr/>
          <p:nvPr/>
        </p:nvSpPr>
        <p:spPr>
          <a:xfrm>
            <a:off x="2405744" y="2266325"/>
            <a:ext cx="73478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 the end of this presentation the learner is expected to know ;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795863-2509-495E-A4D3-2D1EB08AA32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717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5A387DD9-FDC4-0568-0C90-9E25519EDFA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24025" y="1600200"/>
            <a:ext cx="8763000" cy="3733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altLang="en-US" sz="3200">
                <a:solidFill>
                  <a:schemeClr val="bg1"/>
                </a:solidFill>
                <a:cs typeface="Times New Roman" panose="02020603050405020304" pitchFamily="18" charset="0"/>
              </a:rPr>
              <a:t>A conventional type IV gypsum exhibited the highest surface hardness whereas the epoxy resin had the lowest value.</a:t>
            </a:r>
            <a:br>
              <a:rPr lang="en-US" altLang="en-US" sz="320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US" altLang="en-US" sz="320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br>
              <a:rPr lang="en-US" altLang="en-US" sz="3200">
                <a:solidFill>
                  <a:schemeClr val="bg1"/>
                </a:solidFill>
                <a:cs typeface="Times New Roman" panose="02020603050405020304" pitchFamily="18" charset="0"/>
              </a:rPr>
            </a:br>
            <a:br>
              <a:rPr lang="en-US" altLang="en-US" sz="320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US" altLang="en-US" sz="3200">
                <a:solidFill>
                  <a:schemeClr val="bg1"/>
                </a:solidFill>
                <a:cs typeface="Times New Roman" panose="02020603050405020304" pitchFamily="18" charset="0"/>
              </a:rPr>
              <a:t>	The resin-modified gypsum products were not significantly superior to the conventional type IV gypsum die materials.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3">
            <a:extLst>
              <a:ext uri="{FF2B5EF4-FFF2-40B4-BE49-F238E27FC236}">
                <a16:creationId xmlns:a16="http://schemas.microsoft.com/office/drawing/2014/main" id="{DE63EE74-B894-15C5-23CE-695C21431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2362200"/>
            <a:ext cx="8458200" cy="1981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b="1">
                <a:solidFill>
                  <a:srgbClr val="66FFFF"/>
                </a:solidFill>
              </a:rPr>
              <a:t>Advantages : </a:t>
            </a:r>
            <a:endParaRPr lang="en-US" altLang="en-US" sz="3600">
              <a:solidFill>
                <a:srgbClr val="66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3600">
                <a:solidFill>
                  <a:schemeClr val="bg1"/>
                </a:solidFill>
              </a:rPr>
              <a:t>Harder than die stone </a:t>
            </a:r>
          </a:p>
          <a:p>
            <a:pPr>
              <a:lnSpc>
                <a:spcPct val="80000"/>
              </a:lnSpc>
            </a:pPr>
            <a:r>
              <a:rPr lang="en-US" altLang="en-US" sz="3600">
                <a:solidFill>
                  <a:schemeClr val="bg1"/>
                </a:solidFill>
              </a:rPr>
              <a:t>May be used with all impression materials</a:t>
            </a:r>
          </a:p>
          <a:p>
            <a:pPr>
              <a:lnSpc>
                <a:spcPct val="80000"/>
              </a:lnSpc>
            </a:pPr>
            <a:r>
              <a:rPr lang="en-US" altLang="en-US" sz="3600">
                <a:solidFill>
                  <a:schemeClr val="bg1"/>
                </a:solidFill>
              </a:rPr>
              <a:t>Detail is good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3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6C194653-6D94-3E2A-B7C1-8D503C126D9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1143000"/>
            <a:ext cx="8153400" cy="4572000"/>
          </a:xfrm>
        </p:spPr>
        <p:txBody>
          <a:bodyPr/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br>
              <a:rPr lang="en-US" altLang="en-US" sz="320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US" altLang="en-US" sz="3200">
                <a:solidFill>
                  <a:schemeClr val="bg1"/>
                </a:solidFill>
                <a:cs typeface="Times New Roman" panose="02020603050405020304" pitchFamily="18" charset="0"/>
              </a:rPr>
              <a:t>*  Shrinkage on setting, loss of water on standing.</a:t>
            </a:r>
            <a:br>
              <a:rPr lang="en-US" altLang="en-US" sz="3200">
                <a:solidFill>
                  <a:schemeClr val="bg1"/>
                </a:solidFill>
                <a:cs typeface="Times New Roman" panose="02020603050405020304" pitchFamily="18" charset="0"/>
              </a:rPr>
            </a:br>
            <a:br>
              <a:rPr lang="en-US" altLang="en-US" sz="3200">
                <a:solidFill>
                  <a:schemeClr val="bg1"/>
                </a:solidFill>
                <a:cs typeface="Times New Roman" panose="02020603050405020304" pitchFamily="18" charset="0"/>
              </a:rPr>
            </a:br>
            <a:br>
              <a:rPr lang="en-US" altLang="en-US" sz="320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US" altLang="en-US" sz="3200">
                <a:solidFill>
                  <a:schemeClr val="bg1"/>
                </a:solidFill>
                <a:cs typeface="Times New Roman" panose="02020603050405020304" pitchFamily="18" charset="0"/>
              </a:rPr>
              <a:t>*  It is a rather brittle material and readily fractured in thin sections.</a:t>
            </a:r>
            <a:br>
              <a:rPr lang="en-US" altLang="en-US" sz="320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US" altLang="en-US" sz="320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br>
              <a:rPr lang="en-US" altLang="en-US" sz="320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US" altLang="en-US" sz="3200">
                <a:solidFill>
                  <a:schemeClr val="bg1"/>
                </a:solidFill>
                <a:cs typeface="Times New Roman" panose="02020603050405020304" pitchFamily="18" charset="0"/>
              </a:rPr>
              <a:t>	</a:t>
            </a:r>
            <a:endParaRPr lang="en-US" altLang="en-US" sz="3200">
              <a:solidFill>
                <a:schemeClr val="bg1"/>
              </a:solidFill>
            </a:endParaRPr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56A9392C-0BAD-2031-ED97-D0D6543A2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57201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7156" name="Rectangle 4">
            <a:extLst>
              <a:ext uri="{FF2B5EF4-FFF2-40B4-BE49-F238E27FC236}">
                <a16:creationId xmlns:a16="http://schemas.microsoft.com/office/drawing/2014/main" id="{D36462F9-3A61-9CC1-BDFE-DA1B507B8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1" y="609601"/>
            <a:ext cx="2239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Disadvantage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>
            <a:extLst>
              <a:ext uri="{FF2B5EF4-FFF2-40B4-BE49-F238E27FC236}">
                <a16:creationId xmlns:a16="http://schemas.microsoft.com/office/drawing/2014/main" id="{B30D4A95-4895-ACAC-C7E9-C81DCCA9A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4" y="1295401"/>
            <a:ext cx="8777287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7525" indent="-4032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89125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60625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9178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750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322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894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CERAMIC DIE MATERIALS : 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99FF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Two  ceramic die materials are available : </a:t>
            </a:r>
          </a:p>
          <a:p>
            <a:pPr marL="517525" marR="0" lvl="1" indent="-403225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form the dies heating to over 1000</a:t>
            </a:r>
            <a:r>
              <a:rPr kumimoji="0" lang="en-US" altLang="en-US" sz="32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is necessary. </a:t>
            </a:r>
          </a:p>
          <a:p>
            <a:pPr marL="517525" marR="0" lvl="1" indent="-403225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Fired at 600</a:t>
            </a:r>
            <a:r>
              <a:rPr kumimoji="0" lang="en-US" altLang="en-US" sz="32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for 8 minutes to produce a hard strong die.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20727CF5-77D0-5514-827F-DAC19AED0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4" y="5286375"/>
            <a:ext cx="82883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Common brands :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Ceramite H &amp;V, Ducera-Lay,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0" y="1065610"/>
            <a:ext cx="8545286" cy="1097926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HOME MESSEGE/ FOR THE TOPIC COVERED (SUMMARY)  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795863-2509-495E-A4D3-2D1EB08AA32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2005F6-7577-5866-302A-FB229EA85A09}"/>
              </a:ext>
            </a:extLst>
          </p:cNvPr>
          <p:cNvSpPr txBox="1"/>
          <p:nvPr/>
        </p:nvSpPr>
        <p:spPr>
          <a:xfrm>
            <a:off x="2209800" y="2032706"/>
            <a:ext cx="7162800" cy="4444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ease with which a restoration is fabricated and the accuracy with which it will fit the mouth is materially affected by the casts and dies. </a:t>
            </a: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So a  die material should be selected that has </a:t>
            </a: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Good dimensional accuracy, </a:t>
            </a: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Abrasion resistance and </a:t>
            </a: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Ability to reproduce fine detail and sharp margins.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095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52650" y="1031422"/>
            <a:ext cx="7886700" cy="109384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&amp; Answer Session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795863-2509-495E-A4D3-2D1EB08AA32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7514" y="3034393"/>
            <a:ext cx="6923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Write in brief about die preparation.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Write a short note on dowel pins.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Write a short note on die stone.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Write in brief ideal requirements of die materials. </a:t>
            </a:r>
          </a:p>
        </p:txBody>
      </p:sp>
    </p:spTree>
    <p:extLst>
      <p:ext uri="{BB962C8B-B14F-4D97-AF65-F5344CB8AC3E}">
        <p14:creationId xmlns:p14="http://schemas.microsoft.com/office/powerpoint/2010/main" val="3379909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>
            <a:extLst>
              <a:ext uri="{FF2B5EF4-FFF2-40B4-BE49-F238E27FC236}">
                <a16:creationId xmlns:a16="http://schemas.microsoft.com/office/drawing/2014/main" id="{B03A8CF8-0BC2-5251-A8F0-76B474C83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65101"/>
            <a:ext cx="8572500" cy="667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REFERENCES 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Johnston’s – Modern practice in fixed prosthodontics.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Dental materials- Properties and manipulation – Craig, Obrein, Powers, 5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Edition.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Restorative dental materials – Robert, G. Craig and John H. Powers, 11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Edition.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Anusavice - Phillips Sciences of Dental materials, 10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Edition.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Contemporary fixed prosthodontics – Stephen F. Rosenstiel – 3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rd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Edition.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IJP 2000 Vol 13, No: 3 pp: 214-20.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JPD 2000 Apr; Vol 83 No: 4 pp: 466-73.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JPD 2000 Mar; Vol 83 No. 3 pp: 301-5. 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JPD 1998 Oct; Vol 80 No. 4 pp: 485-9. 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047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>
            <a:extLst>
              <a:ext uri="{FF2B5EF4-FFF2-40B4-BE49-F238E27FC236}">
                <a16:creationId xmlns:a16="http://schemas.microsoft.com/office/drawing/2014/main" id="{E77584E6-E0C1-E521-B071-2343E10EF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727326"/>
            <a:ext cx="822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15305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>
            <a:extLst>
              <a:ext uri="{FF2B5EF4-FFF2-40B4-BE49-F238E27FC236}">
                <a16:creationId xmlns:a16="http://schemas.microsoft.com/office/drawing/2014/main" id="{576D9347-987D-3515-6BF7-CC25A3FA2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01639"/>
            <a:ext cx="8305800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97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indent="-4603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CONTENTS</a:t>
            </a:r>
          </a:p>
          <a:p>
            <a:pPr marL="914400" marR="0" lvl="2" indent="-460375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Introduction </a:t>
            </a:r>
          </a:p>
          <a:p>
            <a:pPr marL="914400" marR="0" lvl="2" indent="-460375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Ideal requisites of die materials </a:t>
            </a:r>
          </a:p>
          <a:p>
            <a:pPr marL="914400" marR="0" lvl="2" indent="-460375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Classification of die materials </a:t>
            </a:r>
          </a:p>
          <a:p>
            <a:pPr marL="914400" marR="0" lvl="2" indent="-460375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Different die materials</a:t>
            </a:r>
          </a:p>
          <a:p>
            <a:pPr marL="914400" marR="0" lvl="2" indent="-460375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Different die systems </a:t>
            </a:r>
          </a:p>
          <a:p>
            <a:pPr marL="914400" marR="0" lvl="2" indent="-460375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Conclusion </a:t>
            </a:r>
          </a:p>
          <a:p>
            <a:pPr marL="914400" marR="0" lvl="2" indent="-460375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References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43" name="Group 1031">
            <a:extLst>
              <a:ext uri="{FF2B5EF4-FFF2-40B4-BE49-F238E27FC236}">
                <a16:creationId xmlns:a16="http://schemas.microsoft.com/office/drawing/2014/main" id="{3C59F335-76E2-DBFE-CE0D-53B27F155F60}"/>
              </a:ext>
            </a:extLst>
          </p:cNvPr>
          <p:cNvGrpSpPr>
            <a:grpSpLocks/>
          </p:cNvGrpSpPr>
          <p:nvPr/>
        </p:nvGrpSpPr>
        <p:grpSpPr bwMode="auto">
          <a:xfrm>
            <a:off x="3440114" y="990600"/>
            <a:ext cx="5551487" cy="5638800"/>
            <a:chOff x="1207" y="624"/>
            <a:chExt cx="3497" cy="3552"/>
          </a:xfrm>
        </p:grpSpPr>
        <p:pic>
          <p:nvPicPr>
            <p:cNvPr id="116738" name="Picture 1026">
              <a:extLst>
                <a:ext uri="{FF2B5EF4-FFF2-40B4-BE49-F238E27FC236}">
                  <a16:creationId xmlns:a16="http://schemas.microsoft.com/office/drawing/2014/main" id="{5B388298-84B0-8674-DE5E-6C6117F16F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7" y="624"/>
              <a:ext cx="3497" cy="35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6739" name="Text Box 1027">
              <a:extLst>
                <a:ext uri="{FF2B5EF4-FFF2-40B4-BE49-F238E27FC236}">
                  <a16:creationId xmlns:a16="http://schemas.microsoft.com/office/drawing/2014/main" id="{57221898-DAA4-354D-365E-18CC95261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2" y="672"/>
              <a:ext cx="720" cy="327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16741" name="Text Box 1029">
            <a:extLst>
              <a:ext uri="{FF2B5EF4-FFF2-40B4-BE49-F238E27FC236}">
                <a16:creationId xmlns:a16="http://schemas.microsoft.com/office/drawing/2014/main" id="{695B09DD-172C-1039-B1D3-EA7EF8F8C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810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ELECTROLYTIC CELL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F0DA26BB-E296-19AC-2C24-343DE30A5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79400"/>
            <a:ext cx="8305800" cy="70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Because of their low energies, silicone impression materials are difficult to electroplate evenly.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Polyether impressions, because of their hydrophilic nature, imbibe water and become distorted.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Polysulfide polymers can be silver plated, but it is more difficult to copper plate them. The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5" name="Rectangle 3">
            <a:extLst>
              <a:ext uri="{FF2B5EF4-FFF2-40B4-BE49-F238E27FC236}">
                <a16:creationId xmlns:a16="http://schemas.microsoft.com/office/drawing/2014/main" id="{E758C171-BB64-0218-57DF-34894C267C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0" y="533400"/>
            <a:ext cx="7772400" cy="4114800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            The first step in the procedure is to treat the surface of the impression material so that it conducts electricity. 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             This process is referred to as </a:t>
            </a:r>
            <a:r>
              <a:rPr lang="en-US" altLang="en-US">
                <a:solidFill>
                  <a:srgbClr val="FFFF00"/>
                </a:solidFill>
              </a:rPr>
              <a:t>METALLIZING. </a:t>
            </a:r>
            <a:br>
              <a:rPr lang="en-US" altLang="en-US">
                <a:solidFill>
                  <a:srgbClr val="FFFF00"/>
                </a:solidFill>
              </a:rPr>
            </a:br>
            <a:r>
              <a:rPr lang="en-US" altLang="en-US">
                <a:solidFill>
                  <a:schemeClr val="bg1"/>
                </a:solidFill>
              </a:rPr>
              <a:t>          In this process, a thin layer of metal, such as silver is deposited on the surface of the impression material.</a:t>
            </a:r>
            <a:r>
              <a:rPr lang="en-US" altLang="en-US" b="1">
                <a:solidFill>
                  <a:schemeClr val="bg1"/>
                </a:solidFill>
              </a:rPr>
              <a:t> </a:t>
            </a:r>
            <a:endParaRPr lang="en-US" altLang="en-US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C3E00FA7-D4B7-EB14-4828-9535A6BB6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836614"/>
            <a:ext cx="8001000" cy="472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Metallizing agents are : 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99FF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Bronzing powder suspended in almond oil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Aqueous suspensions of silver powder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Powdered graphite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Requirements for electroplating :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impression to be coated is made the cathode.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>
            <a:extLst>
              <a:ext uri="{FF2B5EF4-FFF2-40B4-BE49-F238E27FC236}">
                <a16:creationId xmlns:a16="http://schemas.microsoft.com/office/drawing/2014/main" id="{520CEE62-79EF-6278-1DAD-0893CBF27C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0"/>
            <a:ext cx="7772400" cy="4114800"/>
          </a:xfrm>
        </p:spPr>
        <p:txBody>
          <a:bodyPr/>
          <a:lstStyle/>
          <a:p>
            <a:pPr marL="609600" indent="-609600" algn="just"/>
            <a:r>
              <a:rPr lang="en-US" altLang="en-US">
                <a:solidFill>
                  <a:schemeClr val="bg1"/>
                </a:solidFill>
              </a:rPr>
              <a:t>Anode is the metal to be deposited either silver or copper </a:t>
            </a:r>
          </a:p>
          <a:p>
            <a:pPr marL="609600" indent="-609600"/>
            <a:r>
              <a:rPr lang="en-US" altLang="en-US">
                <a:solidFill>
                  <a:schemeClr val="bg1"/>
                </a:solidFill>
              </a:rPr>
              <a:t>Anode and cathode holder.</a:t>
            </a:r>
          </a:p>
          <a:p>
            <a:pPr marL="609600" indent="-609600"/>
            <a:r>
              <a:rPr lang="en-US" altLang="en-US">
                <a:solidFill>
                  <a:schemeClr val="bg1"/>
                </a:solidFill>
              </a:rPr>
              <a:t>Electrolyte is the solution through which the electric current is passed.           </a:t>
            </a:r>
          </a:p>
          <a:p>
            <a:pPr marL="609600" indent="-609600"/>
            <a:r>
              <a:rPr lang="en-US" altLang="en-US">
                <a:solidFill>
                  <a:schemeClr val="bg1"/>
                </a:solidFill>
              </a:rPr>
              <a:t>The ions are deposited from the anode to the cathode. </a:t>
            </a:r>
          </a:p>
          <a:p>
            <a:pPr marL="609600" indent="-609600"/>
            <a:endParaRPr lang="en-US" altLang="en-US">
              <a:solidFill>
                <a:schemeClr val="bg1"/>
              </a:solidFill>
            </a:endParaRPr>
          </a:p>
          <a:p>
            <a:pPr marL="609600" indent="-609600"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1467072B-DF7F-AE7F-9EBD-70E51EB9D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4801"/>
            <a:ext cx="838200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COMPOSITION OF ELECTROPLATING BATH :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99FF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Copper : 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Copper sulfate (crystals) – 200g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Sulfuric acid (concentrated) – 30 ml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Phenosulfonic acid – 2 ml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Water (distilled) – 1000 ml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Silver : 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Silver cyanide – 36g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Potassium cyanide – 60 g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Potassium carbonate – 45g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Water (distilled) – 1000ml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1262</Words>
  <Application>Microsoft Office PowerPoint</Application>
  <PresentationFormat>Widescreen</PresentationFormat>
  <Paragraphs>168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Office Theme</vt:lpstr>
      <vt:lpstr>Default Design</vt:lpstr>
      <vt:lpstr>PowerPoint Presentation</vt:lpstr>
      <vt:lpstr>Specific learning 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*  The electrolyte is an acid solution of copper sulfate (about 250g/l.   *  A current is passed, causing slow dissolution of the anode and movement of copper ions from anode to cathode, so plating the impression.  </vt:lpstr>
      <vt:lpstr>PowerPoint Presentation</vt:lpstr>
      <vt:lpstr>PowerPoint Presentation</vt:lpstr>
      <vt:lpstr>PowerPoint Presentation</vt:lpstr>
      <vt:lpstr>FILLED POLYMERIC MATERIALS  (EG. EPOXY RESINS, POLYESTERS AND EPIMINES)  Presentation : Some combination of liquids, pastes and powders. </vt:lpstr>
      <vt:lpstr>PowerPoint Presentation</vt:lpstr>
      <vt:lpstr>PowerPoint Presentation</vt:lpstr>
      <vt:lpstr>PowerPoint Presentation</vt:lpstr>
      <vt:lpstr>A conventional type IV gypsum exhibited the highest surface hardness whereas the epoxy resin had the lowest value.     The resin-modified gypsum products were not significantly superior to the conventional type IV gypsum die materials. </vt:lpstr>
      <vt:lpstr>PowerPoint Presentation</vt:lpstr>
      <vt:lpstr> *  Shrinkage on setting, loss of water on standing.   *  It is a rather brittle material and readily fractured in thin sections.    </vt:lpstr>
      <vt:lpstr>PowerPoint Presentation</vt:lpstr>
      <vt:lpstr>TAKE HOME MESSEGE/ FOR THE TOPIC COVERED (SUMMARY)  </vt:lpstr>
      <vt:lpstr>Question &amp; Answer Session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ahmed ali Khan</dc:creator>
  <cp:lastModifiedBy>Md ahmed ali Khan</cp:lastModifiedBy>
  <cp:revision>1</cp:revision>
  <dcterms:created xsi:type="dcterms:W3CDTF">2023-04-18T19:45:05Z</dcterms:created>
  <dcterms:modified xsi:type="dcterms:W3CDTF">2023-04-18T19:45:20Z</dcterms:modified>
</cp:coreProperties>
</file>